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75" r:id="rId3"/>
    <p:sldId id="265" r:id="rId4"/>
    <p:sldId id="266" r:id="rId5"/>
    <p:sldId id="257" r:id="rId6"/>
    <p:sldId id="261" r:id="rId7"/>
    <p:sldId id="274" r:id="rId8"/>
    <p:sldId id="276" r:id="rId9"/>
    <p:sldId id="270" r:id="rId10"/>
    <p:sldId id="271" r:id="rId11"/>
    <p:sldId id="277" r:id="rId12"/>
    <p:sldId id="278" r:id="rId13"/>
    <p:sldId id="269" r:id="rId14"/>
    <p:sldId id="279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46" autoAdjust="0"/>
  </p:normalViewPr>
  <p:slideViewPr>
    <p:cSldViewPr>
      <p:cViewPr varScale="1">
        <p:scale>
          <a:sx n="89" d="100"/>
          <a:sy n="89" d="100"/>
        </p:scale>
        <p:origin x="-120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lysheva\Desktop\Copy%20of%20ILC-125_sigmas_%20more_step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malysheva\Desktop\Copy%20of%20ILC-125_sigmas_%20more_step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malysheva\Desktop\Copy%20of%20ILC-125_sigmas_%20more_step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lysheva\Desktop\Copy%20of%20ILC-125_sigmas_%20more_ste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5937667242417"/>
          <c:y val="7.1566253254570417E-2"/>
          <c:w val="0.57753393943303832"/>
          <c:h val="0.8062974187407262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Sheet1!$C$92</c:f>
              <c:strCache>
                <c:ptCount val="1"/>
                <c:pt idx="0">
                  <c:v>sx/sx0</c:v>
                </c:pt>
              </c:strCache>
            </c:strRef>
          </c:tx>
          <c:marker>
            <c:symbol val="diamond"/>
            <c:size val="4"/>
          </c:marker>
          <c:xVal>
            <c:numRef>
              <c:f>Sheet1!$A$93:$A$98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Sheet1!$C$93:$C$98</c:f>
              <c:numCache>
                <c:formatCode>0.00E+00</c:formatCode>
                <c:ptCount val="6"/>
                <c:pt idx="0">
                  <c:v>1</c:v>
                </c:pt>
                <c:pt idx="1">
                  <c:v>1.0222041700514486</c:v>
                </c:pt>
                <c:pt idx="2">
                  <c:v>1.0601137286758733</c:v>
                </c:pt>
                <c:pt idx="3">
                  <c:v>1.0722989439480097</c:v>
                </c:pt>
                <c:pt idx="4">
                  <c:v>1.0465746005957217</c:v>
                </c:pt>
                <c:pt idx="5">
                  <c:v>1.0225165562913907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Sheet1!$G$92</c:f>
              <c:strCache>
                <c:ptCount val="1"/>
                <c:pt idx="0">
                  <c:v>sy/sy0</c:v>
                </c:pt>
              </c:strCache>
            </c:strRef>
          </c:tx>
          <c:marker>
            <c:symbol val="square"/>
            <c:size val="4"/>
          </c:marker>
          <c:xVal>
            <c:numRef>
              <c:f>Sheet1!$E$93:$E$98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Sheet1!$G$93:$G$98</c:f>
              <c:numCache>
                <c:formatCode>0.00E+00</c:formatCode>
                <c:ptCount val="6"/>
                <c:pt idx="0">
                  <c:v>1</c:v>
                </c:pt>
                <c:pt idx="1">
                  <c:v>1.0118814466640556</c:v>
                </c:pt>
                <c:pt idx="2">
                  <c:v>1.078469774121948</c:v>
                </c:pt>
                <c:pt idx="3">
                  <c:v>1.1541976759368064</c:v>
                </c:pt>
                <c:pt idx="4">
                  <c:v>1.1267789528659096</c:v>
                </c:pt>
                <c:pt idx="5">
                  <c:v>1.1083870967741936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Sheet1!$M$92</c:f>
              <c:strCache>
                <c:ptCount val="1"/>
                <c:pt idx="0">
                  <c:v>sx/sx0_dp=0</c:v>
                </c:pt>
              </c:strCache>
            </c:strRef>
          </c:tx>
          <c:marker>
            <c:symbol val="triangle"/>
            <c:size val="5"/>
          </c:marker>
          <c:xVal>
            <c:numRef>
              <c:f>Sheet1!$K$93:$K$98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Sheet1!$M$93:$M$98</c:f>
              <c:numCache>
                <c:formatCode>0.00E+00</c:formatCode>
                <c:ptCount val="6"/>
                <c:pt idx="0">
                  <c:v>1</c:v>
                </c:pt>
                <c:pt idx="1">
                  <c:v>1.0047916274562247</c:v>
                </c:pt>
                <c:pt idx="2">
                  <c:v>1.0070664066046129</c:v>
                </c:pt>
                <c:pt idx="3">
                  <c:v>1.006976661727204</c:v>
                </c:pt>
                <c:pt idx="4">
                  <c:v>1.0063744368251875</c:v>
                </c:pt>
                <c:pt idx="5">
                  <c:v>1.006859659050455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Sheet1!$Q$92</c:f>
              <c:strCache>
                <c:ptCount val="1"/>
                <c:pt idx="0">
                  <c:v>sy/sy0_dp=0</c:v>
                </c:pt>
              </c:strCache>
            </c:strRef>
          </c:tx>
          <c:xVal>
            <c:numRef>
              <c:f>Sheet1!$O$93:$O$98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Sheet1!$Q$93:$Q$98</c:f>
              <c:numCache>
                <c:formatCode>0.00E+00</c:formatCode>
                <c:ptCount val="6"/>
                <c:pt idx="0">
                  <c:v>1</c:v>
                </c:pt>
                <c:pt idx="1">
                  <c:v>1.0027200307619282</c:v>
                </c:pt>
                <c:pt idx="2">
                  <c:v>1.0066369058820919</c:v>
                </c:pt>
                <c:pt idx="3">
                  <c:v>1.0223044063627471</c:v>
                </c:pt>
                <c:pt idx="4">
                  <c:v>1.0233489063947909</c:v>
                </c:pt>
                <c:pt idx="5">
                  <c:v>1.0236100314028016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9782016"/>
        <c:axId val="139783552"/>
      </c:scatterChart>
      <c:valAx>
        <c:axId val="13978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783552"/>
        <c:crosses val="autoZero"/>
        <c:crossBetween val="midCat"/>
      </c:valAx>
      <c:valAx>
        <c:axId val="139783552"/>
        <c:scaling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1397820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327777777777781"/>
          <c:y val="0.13830344123651211"/>
          <c:w val="0.20322445654186588"/>
          <c:h val="0.3521208406098417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208009939823847"/>
          <c:y val="2.5030164607033355E-2"/>
          <c:w val="0.59274743031365063"/>
          <c:h val="0.7349503155980090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Sheet1!$C$92</c:f>
              <c:strCache>
                <c:ptCount val="1"/>
                <c:pt idx="0">
                  <c:v>sx/sx0</c:v>
                </c:pt>
              </c:strCache>
            </c:strRef>
          </c:tx>
          <c:xVal>
            <c:numRef>
              <c:f>Sheet1!$B$197:$B$202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Sheet1!$D$197:$D$202</c:f>
              <c:numCache>
                <c:formatCode>0.00E+00</c:formatCode>
                <c:ptCount val="6"/>
                <c:pt idx="0">
                  <c:v>1</c:v>
                </c:pt>
                <c:pt idx="1">
                  <c:v>1.0315068493150679</c:v>
                </c:pt>
                <c:pt idx="2">
                  <c:v>1.0493150684931507</c:v>
                </c:pt>
                <c:pt idx="3">
                  <c:v>1.0534246575342445</c:v>
                </c:pt>
                <c:pt idx="4">
                  <c:v>1.0342465753424657</c:v>
                </c:pt>
                <c:pt idx="5">
                  <c:v>1.0328767123287672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Sheet1!$G$92</c:f>
              <c:strCache>
                <c:ptCount val="1"/>
                <c:pt idx="0">
                  <c:v>sy/sy0</c:v>
                </c:pt>
              </c:strCache>
            </c:strRef>
          </c:tx>
          <c:marker>
            <c:symbol val="square"/>
            <c:size val="4"/>
          </c:marker>
          <c:xVal>
            <c:numRef>
              <c:f>Sheet1!$F$197:$F$203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Sheet1!$H$197:$H$203</c:f>
              <c:numCache>
                <c:formatCode>0.00E+00</c:formatCode>
                <c:ptCount val="7"/>
                <c:pt idx="0">
                  <c:v>1</c:v>
                </c:pt>
                <c:pt idx="1">
                  <c:v>1.0157984071027539</c:v>
                </c:pt>
                <c:pt idx="2">
                  <c:v>1.0458284371327842</c:v>
                </c:pt>
                <c:pt idx="3">
                  <c:v>1.1293902598250418</c:v>
                </c:pt>
                <c:pt idx="4">
                  <c:v>1.1045828437132801</c:v>
                </c:pt>
                <c:pt idx="5">
                  <c:v>1.0993602297950125</c:v>
                </c:pt>
                <c:pt idx="6">
                  <c:v>1.1032771902337128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Sheet1!$N$196</c:f>
              <c:strCache>
                <c:ptCount val="1"/>
                <c:pt idx="0">
                  <c:v>sx/sx0_dp=0</c:v>
                </c:pt>
              </c:strCache>
            </c:strRef>
          </c:tx>
          <c:marker>
            <c:symbol val="triangle"/>
            <c:size val="5"/>
          </c:marker>
          <c:xVal>
            <c:numRef>
              <c:f>Sheet1!$L$197:$L$202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Sheet1!$N$197:$N$202</c:f>
              <c:numCache>
                <c:formatCode>0.00E+00</c:formatCode>
                <c:ptCount val="6"/>
                <c:pt idx="0">
                  <c:v>1</c:v>
                </c:pt>
                <c:pt idx="1">
                  <c:v>1.0205479452054793</c:v>
                </c:pt>
                <c:pt idx="2">
                  <c:v>1.0219178082191778</c:v>
                </c:pt>
                <c:pt idx="3">
                  <c:v>1.0068493150684918</c:v>
                </c:pt>
                <c:pt idx="4">
                  <c:v>1.0049948949739718</c:v>
                </c:pt>
                <c:pt idx="5">
                  <c:v>1.0068493150684918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Sheet1!$Q$92</c:f>
              <c:strCache>
                <c:ptCount val="1"/>
                <c:pt idx="0">
                  <c:v>sy/sy0_dp=0</c:v>
                </c:pt>
              </c:strCache>
            </c:strRef>
          </c:tx>
          <c:xVal>
            <c:numRef>
              <c:f>Sheet1!$O$93:$O$98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Sheet1!$R$197:$R$202</c:f>
              <c:numCache>
                <c:formatCode>0.00E+00</c:formatCode>
                <c:ptCount val="6"/>
                <c:pt idx="0">
                  <c:v>1</c:v>
                </c:pt>
                <c:pt idx="1">
                  <c:v>0.99358065548154617</c:v>
                </c:pt>
                <c:pt idx="2">
                  <c:v>0.99358065548154617</c:v>
                </c:pt>
                <c:pt idx="3">
                  <c:v>0.99358065548154617</c:v>
                </c:pt>
                <c:pt idx="4">
                  <c:v>0.99358065548154617</c:v>
                </c:pt>
                <c:pt idx="5">
                  <c:v>0.99488628052160022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9576832"/>
        <c:axId val="139578368"/>
      </c:scatterChart>
      <c:valAx>
        <c:axId val="13957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578368"/>
        <c:crosses val="autoZero"/>
        <c:crossBetween val="midCat"/>
      </c:valAx>
      <c:valAx>
        <c:axId val="139578368"/>
        <c:scaling>
          <c:orientation val="minMax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crossAx val="1395768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685836594808734"/>
          <c:y val="0.16291310009482174"/>
          <c:w val="0.17511450907705051"/>
          <c:h val="0.54429901845531414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667203644039567"/>
          <c:y val="4.1990821419256953E-2"/>
          <c:w val="0.61753134885597516"/>
          <c:h val="0.70288637179848235"/>
        </c:manualLayout>
      </c:layout>
      <c:scatterChart>
        <c:scatterStyle val="lineMarker"/>
        <c:varyColors val="0"/>
        <c:ser>
          <c:idx val="6"/>
          <c:order val="0"/>
          <c:tx>
            <c:strRef>
              <c:f>'[Copy of ILC-125_sigmas_ more_step.xlsx]Sheet1'!$G$230</c:f>
              <c:strCache>
                <c:ptCount val="1"/>
                <c:pt idx="0">
                  <c:v>sy/sy0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xVal>
            <c:numRef>
              <c:f>'[Copy of ILC-125_sigmas_ more_step.xlsx]Sheet1'!$E$231:$E$236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'[Copy of ILC-125_sigmas_ more_step.xlsx]Sheet1'!$G$231:$G$236</c:f>
              <c:numCache>
                <c:formatCode>0.00E+00</c:formatCode>
                <c:ptCount val="6"/>
                <c:pt idx="0">
                  <c:v>1</c:v>
                </c:pt>
                <c:pt idx="1">
                  <c:v>1.0169089850483795</c:v>
                </c:pt>
                <c:pt idx="2">
                  <c:v>1.02935263834722</c:v>
                </c:pt>
                <c:pt idx="3">
                  <c:v>1.1999475600572111</c:v>
                </c:pt>
                <c:pt idx="4">
                  <c:v>1.1873359156086001</c:v>
                </c:pt>
                <c:pt idx="5">
                  <c:v>1.1876110210761794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'[Copy of ILC-125_sigmas_ more_step.xlsx]Sheet1'!$C$230</c:f>
              <c:strCache>
                <c:ptCount val="1"/>
                <c:pt idx="0">
                  <c:v>sx/sx0</c:v>
                </c:pt>
              </c:strCache>
            </c:strRef>
          </c:tx>
          <c:xVal>
            <c:numRef>
              <c:f>'[Copy of ILC-125_sigmas_ more_step.xlsx]Sheet1'!$A$231:$A$236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'[Copy of ILC-125_sigmas_ more_step.xlsx]Sheet1'!$C$231:$C$236</c:f>
              <c:numCache>
                <c:formatCode>0.00E+00</c:formatCode>
                <c:ptCount val="6"/>
                <c:pt idx="0">
                  <c:v>1</c:v>
                </c:pt>
                <c:pt idx="1">
                  <c:v>1.0501141229968789</c:v>
                </c:pt>
                <c:pt idx="2">
                  <c:v>1.0768064141491605</c:v>
                </c:pt>
                <c:pt idx="3">
                  <c:v>1.1927961575618919</c:v>
                </c:pt>
                <c:pt idx="4">
                  <c:v>1.1748869342244121</c:v>
                </c:pt>
                <c:pt idx="5">
                  <c:v>1.17384885613885</c:v>
                </c:pt>
              </c:numCache>
            </c:numRef>
          </c:yVal>
          <c:smooth val="0"/>
        </c:ser>
        <c:ser>
          <c:idx val="1"/>
          <c:order val="2"/>
          <c:tx>
            <c:strRef>
              <c:f>'[Copy of ILC-125_sigmas_ more_step.xlsx]Sheet1'!$M$230</c:f>
              <c:strCache>
                <c:ptCount val="1"/>
                <c:pt idx="0">
                  <c:v>sx/sx0_dp=0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triang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xVal>
            <c:numRef>
              <c:f>'[Copy of ILC-125_sigmas_ more_step.xlsx]Sheet1'!$K$231:$K$236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'[Copy of ILC-125_sigmas_ more_step.xlsx]Sheet1'!$M$231:$M$236</c:f>
              <c:numCache>
                <c:formatCode>0.00E+00</c:formatCode>
                <c:ptCount val="6"/>
                <c:pt idx="0">
                  <c:v>1</c:v>
                </c:pt>
                <c:pt idx="1">
                  <c:v>1.0008363525773682</c:v>
                </c:pt>
                <c:pt idx="2">
                  <c:v>1.0036245063110678</c:v>
                </c:pt>
                <c:pt idx="3">
                  <c:v>1.0833440489323112</c:v>
                </c:pt>
                <c:pt idx="4">
                  <c:v>1.0835508149114637</c:v>
                </c:pt>
                <c:pt idx="5">
                  <c:v>1.0826408184312641</c:v>
                </c:pt>
              </c:numCache>
            </c:numRef>
          </c:yVal>
          <c:smooth val="0"/>
        </c:ser>
        <c:ser>
          <c:idx val="2"/>
          <c:order val="3"/>
          <c:tx>
            <c:strRef>
              <c:f>'[Copy of ILC-125_sigmas_ more_step.xlsx]Sheet1'!$Q$230</c:f>
              <c:strCache>
                <c:ptCount val="1"/>
                <c:pt idx="0">
                  <c:v>sy/sy0_dp=0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7"/>
            <c:spPr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xVal>
            <c:numRef>
              <c:f>'[Copy of ILC-125_sigmas_ more_step.xlsx]Sheet1'!$O$231:$O$236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'[Copy of ILC-125_sigmas_ more_step.xlsx]Sheet1'!$Q$231:$Q$236</c:f>
              <c:numCache>
                <c:formatCode>0.00E+00</c:formatCode>
                <c:ptCount val="6"/>
                <c:pt idx="0">
                  <c:v>1</c:v>
                </c:pt>
                <c:pt idx="1">
                  <c:v>1.0046851402222285</c:v>
                </c:pt>
                <c:pt idx="2">
                  <c:v>1.013973844659237</c:v>
                </c:pt>
                <c:pt idx="3">
                  <c:v>1.0694055886710581</c:v>
                </c:pt>
                <c:pt idx="4">
                  <c:v>1.0692277300063597</c:v>
                </c:pt>
                <c:pt idx="5">
                  <c:v>1.0678821007611521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9789056"/>
        <c:axId val="139790976"/>
      </c:scatterChart>
      <c:valAx>
        <c:axId val="13978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790976"/>
        <c:crosses val="autoZero"/>
        <c:crossBetween val="midCat"/>
      </c:valAx>
      <c:valAx>
        <c:axId val="139790976"/>
        <c:scaling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13978905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461170981002116"/>
          <c:y val="0.18579657354724682"/>
          <c:w val="0.19127874680591045"/>
          <c:h val="0.43487806057141215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Sheet1!$M$274</c:f>
              <c:strCache>
                <c:ptCount val="1"/>
                <c:pt idx="0">
                  <c:v>sx/sx0</c:v>
                </c:pt>
              </c:strCache>
            </c:strRef>
          </c:tx>
          <c:xVal>
            <c:numRef>
              <c:f>Sheet1!$K$275:$K$278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xVal>
          <c:yVal>
            <c:numRef>
              <c:f>Sheet1!$M$275:$M$278</c:f>
              <c:numCache>
                <c:formatCode>0.00E+00</c:formatCode>
                <c:ptCount val="4"/>
                <c:pt idx="0">
                  <c:v>1</c:v>
                </c:pt>
                <c:pt idx="1">
                  <c:v>1.0120990413566644</c:v>
                </c:pt>
                <c:pt idx="2">
                  <c:v>1.0233239218025203</c:v>
                </c:pt>
                <c:pt idx="3">
                  <c:v>1.0582310787602938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Sheet1!$Q$274</c:f>
              <c:strCache>
                <c:ptCount val="1"/>
                <c:pt idx="0">
                  <c:v>sy/sy0</c:v>
                </c:pt>
              </c:strCache>
            </c:strRef>
          </c:tx>
          <c:xVal>
            <c:numRef>
              <c:f>Sheet1!$O$275:$O$278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xVal>
          <c:yVal>
            <c:numRef>
              <c:f>Sheet1!$Q$275:$Q$278</c:f>
              <c:numCache>
                <c:formatCode>0.00E+00</c:formatCode>
                <c:ptCount val="4"/>
                <c:pt idx="0">
                  <c:v>1</c:v>
                </c:pt>
                <c:pt idx="1">
                  <c:v>1.0307992462762492</c:v>
                </c:pt>
                <c:pt idx="2">
                  <c:v>1.0366665977598297</c:v>
                </c:pt>
                <c:pt idx="3">
                  <c:v>1.1266356006632512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Sheet1!$N$282</c:f>
              <c:strCache>
                <c:ptCount val="1"/>
                <c:pt idx="0">
                  <c:v>sx/sx0_dp=0</c:v>
                </c:pt>
              </c:strCache>
            </c:strRef>
          </c:tx>
          <c:xVal>
            <c:numRef>
              <c:f>Sheet1!$L$283:$L$286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xVal>
          <c:yVal>
            <c:numRef>
              <c:f>Sheet1!$N$283:$N$286</c:f>
              <c:numCache>
                <c:formatCode>0.00E+00</c:formatCode>
                <c:ptCount val="4"/>
                <c:pt idx="0">
                  <c:v>1</c:v>
                </c:pt>
                <c:pt idx="1">
                  <c:v>1.0051401349180307</c:v>
                </c:pt>
                <c:pt idx="2">
                  <c:v>1.0058668063784413</c:v>
                </c:pt>
                <c:pt idx="3">
                  <c:v>1.0035485912828708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Sheet1!$R$282</c:f>
              <c:strCache>
                <c:ptCount val="1"/>
                <c:pt idx="0">
                  <c:v>sy/sy0_dp=0</c:v>
                </c:pt>
              </c:strCache>
            </c:strRef>
          </c:tx>
          <c:xVal>
            <c:numRef>
              <c:f>Sheet1!$P$283:$P$286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xVal>
          <c:yVal>
            <c:numRef>
              <c:f>Sheet1!$R$283:$R$286</c:f>
              <c:numCache>
                <c:formatCode>0.00E+00</c:formatCode>
                <c:ptCount val="4"/>
                <c:pt idx="0">
                  <c:v>1</c:v>
                </c:pt>
                <c:pt idx="1">
                  <c:v>1.0149607383502801</c:v>
                </c:pt>
                <c:pt idx="2">
                  <c:v>1.0196042875595259</c:v>
                </c:pt>
                <c:pt idx="3">
                  <c:v>1.0185582206414001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9838592"/>
        <c:axId val="139840128"/>
      </c:scatterChart>
      <c:valAx>
        <c:axId val="13983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840128"/>
        <c:crosses val="autoZero"/>
        <c:crossBetween val="midCat"/>
      </c:valAx>
      <c:valAx>
        <c:axId val="139840128"/>
        <c:scaling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13983859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0.21519</cdr:x>
      <cdr:y>0.8908</cdr:y>
    </cdr:from>
    <cdr:to>
      <cdr:x>0.74581</cdr:x>
      <cdr:y>0.98382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24136" y="4105268"/>
          <a:ext cx="3018502" cy="4286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 </a:t>
          </a:r>
          <a:r>
            <a:rPr lang="en-GB" sz="1400" dirty="0" smtClean="0"/>
            <a:t>Beam size up to maximum order considered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0.08108</cdr:x>
      <cdr:y>0.34884</cdr:y>
    </cdr:from>
    <cdr:to>
      <cdr:x>0.25268</cdr:x>
      <cdr:y>0.64415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048" y="108012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0.01266</cdr:x>
      <cdr:y>0.2093</cdr:y>
    </cdr:from>
    <cdr:to>
      <cdr:x>0.08861</cdr:x>
      <cdr:y>0.53488</cdr:y>
    </cdr:to>
    <cdr:sp macro="" textlink="">
      <cdr:nvSpPr>
        <cdr:cNvPr id="4" name="TextBox 3"/>
        <cdr:cNvSpPr txBox="1"/>
      </cdr:nvSpPr>
      <cdr:spPr>
        <a:xfrm xmlns:a="http://schemas.openxmlformats.org/drawingml/2006/main" rot="16200000">
          <a:off x="-216024" y="936104"/>
          <a:ext cx="10081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800" dirty="0" err="1">
              <a:latin typeface="Symbol" pitchFamily="18" charset="2"/>
            </a:rPr>
            <a:t>s</a:t>
          </a:r>
          <a:r>
            <a:rPr lang="en-GB" sz="1800" baseline="-25000" dirty="0" err="1" smtClean="0"/>
            <a:t>x,y</a:t>
          </a:r>
          <a:r>
            <a:rPr lang="en-GB" sz="1800" dirty="0" smtClean="0">
              <a:latin typeface="Symbol" pitchFamily="18" charset="2"/>
            </a:rPr>
            <a:t> / s</a:t>
          </a:r>
          <a:r>
            <a:rPr lang="en-GB" sz="1800" baseline="30000" dirty="0" smtClean="0">
              <a:latin typeface="Symbol" pitchFamily="18" charset="2"/>
            </a:rPr>
            <a:t>0</a:t>
          </a:r>
          <a:r>
            <a:rPr lang="en-GB" sz="1800" baseline="-25000" dirty="0" smtClean="0"/>
            <a:t>x,y</a:t>
          </a:r>
          <a:endParaRPr lang="en-GB" sz="1800" dirty="0">
            <a:latin typeface="Symbol" pitchFamily="18" charset="2"/>
          </a:endParaRPr>
        </a:p>
      </cdr:txBody>
    </cdr:sp>
  </cdr:relSizeAnchor>
  <cdr:relSizeAnchor xmlns:cdr="http://schemas.openxmlformats.org/drawingml/2006/chartDrawing">
    <cdr:from>
      <cdr:x>0.74684</cdr:x>
      <cdr:y>0.78478</cdr:y>
    </cdr:from>
    <cdr:to>
      <cdr:x>0.86901</cdr:x>
      <cdr:y>0.85823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248472" y="3616657"/>
          <a:ext cx="695004" cy="338492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0.02274</cdr:x>
      <cdr:y>0.25891</cdr:y>
    </cdr:from>
    <cdr:to>
      <cdr:x>0.10274</cdr:x>
      <cdr:y>0.63237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65224" y="986904"/>
          <a:ext cx="10081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800" dirty="0" err="1">
              <a:latin typeface="Symbol" pitchFamily="18" charset="2"/>
            </a:rPr>
            <a:t>s</a:t>
          </a:r>
          <a:r>
            <a:rPr lang="en-GB" sz="1800" baseline="-25000" dirty="0" err="1" smtClean="0"/>
            <a:t>x,y</a:t>
          </a:r>
          <a:r>
            <a:rPr lang="en-GB" sz="1800" dirty="0" smtClean="0">
              <a:latin typeface="Symbol" pitchFamily="18" charset="2"/>
            </a:rPr>
            <a:t> / s</a:t>
          </a:r>
          <a:r>
            <a:rPr lang="en-GB" sz="1800" baseline="30000" dirty="0" smtClean="0">
              <a:latin typeface="Symbol" pitchFamily="18" charset="2"/>
            </a:rPr>
            <a:t>0</a:t>
          </a:r>
          <a:r>
            <a:rPr lang="en-GB" sz="1800" baseline="-25000" dirty="0" smtClean="0"/>
            <a:t>x,y</a:t>
          </a:r>
          <a:endParaRPr lang="en-GB" sz="1800" dirty="0">
            <a:latin typeface="Symbol" pitchFamily="18" charset="2"/>
          </a:endParaRPr>
        </a:p>
      </cdr:txBody>
    </cdr:sp>
  </cdr:relSizeAnchor>
  <cdr:relSizeAnchor xmlns:cdr="http://schemas.openxmlformats.org/drawingml/2006/chartDrawing">
    <cdr:from>
      <cdr:x>0.21333</cdr:x>
      <cdr:y>0.88203</cdr:y>
    </cdr:from>
    <cdr:to>
      <cdr:x>0.78667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67471" y="2731069"/>
          <a:ext cx="3137666" cy="36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600" dirty="0"/>
            <a:t>Beam size up to maximum order considered</a:t>
          </a:r>
          <a:endParaRPr lang="en-GB" sz="1600" dirty="0" smtClean="0">
            <a:effectLst/>
          </a:endParaRP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0.76325</cdr:x>
      <cdr:y>0.79245</cdr:y>
    </cdr:from>
    <cdr:to>
      <cdr:x>0.92148</cdr:x>
      <cdr:y>0.88111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10744" y="3024336"/>
          <a:ext cx="914400" cy="338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600" dirty="0" smtClean="0"/>
            <a:t>order</a:t>
          </a:r>
          <a:endParaRPr lang="en-GB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9168C-7659-4144-8BAA-EC4886D023D4}" type="datetimeFigureOut">
              <a:rPr lang="en-US" smtClean="0"/>
              <a:pPr/>
              <a:t>6/28/2013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4CD7B-D778-408C-891F-F9AAAE1F2E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72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4CD7B-D778-408C-891F-F9AAAE1F2E76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33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171D0-C545-4B78-B73A-37A6D4967747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3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FC84-4C5B-496C-BB3C-8C8AD8311649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502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1F56-EAE5-4A08-8FCC-2989AFCA2135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74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DDA0-5EA7-410D-B1FE-5684DA246384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76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4CF33-8A6A-4BA5-A0DC-CF2DC4B8C6E8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3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DF28-FA31-4D7D-BFEA-031D4D5556B7}" type="datetime4">
              <a:rPr lang="en-GB" smtClean="0"/>
              <a:t>28 June 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1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560E-D569-4E71-93F4-280C1615893A}" type="datetime4">
              <a:rPr lang="en-GB" smtClean="0"/>
              <a:t>28 June 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7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B457-B962-4993-B9DE-6D0E76F77430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35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F8F06-72B0-41CF-8712-AEFDF533E7B8}" type="datetime4">
              <a:rPr lang="en-GB" smtClean="0"/>
              <a:t>28 June 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0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F94E3-9359-47ED-BC0A-2CA902E03AD0}" type="datetime4">
              <a:rPr lang="en-GB" smtClean="0"/>
              <a:t>28 June 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27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99DF9-D234-4705-A598-64FD37FE5639}" type="datetime4">
              <a:rPr lang="en-GB" smtClean="0"/>
              <a:t>28 June 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4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F54AE-C047-4B9F-9F4B-DA48ED7108F6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5B5EB-EF8D-4C75-AD4D-3CDD2306620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97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   The ILC BDC Final Focus:</a:t>
            </a:r>
            <a:br>
              <a:rPr lang="en-GB" dirty="0" smtClean="0"/>
            </a:br>
            <a:r>
              <a:rPr lang="en-GB" dirty="0" smtClean="0"/>
              <a:t>250 </a:t>
            </a:r>
            <a:r>
              <a:rPr lang="en-GB" dirty="0" err="1" smtClean="0"/>
              <a:t>GeV</a:t>
            </a:r>
            <a:r>
              <a:rPr lang="en-GB" dirty="0" smtClean="0"/>
              <a:t> option(s).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>
                <a:solidFill>
                  <a:srgbClr val="0070C0"/>
                </a:solidFill>
              </a:rPr>
              <a:t>Dr.</a:t>
            </a:r>
            <a:r>
              <a:rPr lang="en-GB" dirty="0" smtClean="0">
                <a:solidFill>
                  <a:srgbClr val="0070C0"/>
                </a:solidFill>
              </a:rPr>
              <a:t> Larisa Malysheva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Oxford University 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93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839016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250 </a:t>
            </a:r>
            <a:r>
              <a:rPr lang="en-GB" dirty="0" err="1">
                <a:solidFill>
                  <a:srgbClr val="0070C0"/>
                </a:solidFill>
              </a:rPr>
              <a:t>Gev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CoM</a:t>
            </a:r>
            <a:r>
              <a:rPr lang="en-GB" dirty="0" smtClean="0">
                <a:solidFill>
                  <a:srgbClr val="0070C0"/>
                </a:solidFill>
              </a:rPr>
              <a:t> Half of FD is off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763D-8B65-4802-974D-059AF33B117B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40" y="1504262"/>
            <a:ext cx="4958324" cy="3220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>
            <a:off x="2123728" y="1052736"/>
            <a:ext cx="4320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55776" y="1052736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35896" y="1340768"/>
            <a:ext cx="1864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Replaced by drifts</a:t>
            </a:r>
            <a:endParaRPr lang="en-GB" dirty="0"/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048686"/>
            <a:ext cx="5601699" cy="2302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148064" y="2276872"/>
            <a:ext cx="31698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Re-matched with</a:t>
            </a:r>
          </a:p>
          <a:p>
            <a:r>
              <a:rPr lang="en-GB" dirty="0" smtClean="0"/>
              <a:t> slight variation of QD0 and QF1</a:t>
            </a:r>
          </a:p>
          <a:p>
            <a:r>
              <a:rPr lang="en-GB" dirty="0" smtClean="0"/>
              <a:t>KQD0:=-0.30059( was -0.3046)</a:t>
            </a:r>
          </a:p>
          <a:p>
            <a:r>
              <a:rPr lang="en-GB" dirty="0" smtClean="0"/>
              <a:t>KQF1:= 0.11861 (was 0.14470)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3498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v.351LD0_135D1B (Half-quads)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80739"/>
            <a:ext cx="4248472" cy="1186725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 smtClean="0"/>
              <a:t>Used QDO, Qf1, QD2A,Qf3, QD6,Qf5,QD4, QD2B + QF7,QD8,QD10, QF9+matching quads+ </a:t>
            </a:r>
            <a:r>
              <a:rPr lang="en-GB" sz="2400" dirty="0" err="1" smtClean="0"/>
              <a:t>sextupoles</a:t>
            </a:r>
            <a:endParaRPr lang="en-GB" sz="2400" dirty="0" smtClean="0"/>
          </a:p>
          <a:p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266646" y="1185495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GB" baseline="-25000" dirty="0" smtClean="0"/>
              <a:t>x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 0.013</a:t>
            </a:r>
            <a:r>
              <a:rPr lang="en-GB" dirty="0" smtClean="0"/>
              <a:t>;</a:t>
            </a:r>
            <a:r>
              <a:rPr lang="it-IT" i="1" dirty="0" smtClean="0">
                <a:solidFill>
                  <a:srgbClr val="FF0000"/>
                </a:solidFill>
              </a:rPr>
              <a:t>    </a:t>
            </a:r>
            <a:r>
              <a:rPr lang="el-GR" dirty="0" smtClean="0"/>
              <a:t> </a:t>
            </a:r>
            <a:endParaRPr lang="en-GB" dirty="0" smtClean="0"/>
          </a:p>
          <a:p>
            <a:r>
              <a:rPr lang="el-GR" dirty="0" smtClean="0"/>
              <a:t>β</a:t>
            </a:r>
            <a:r>
              <a:rPr lang="en-GB" baseline="-25000" dirty="0" smtClean="0"/>
              <a:t>y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0.0004100</a:t>
            </a:r>
            <a:r>
              <a:rPr lang="en-GB" dirty="0" smtClean="0"/>
              <a:t>;</a:t>
            </a:r>
            <a:r>
              <a:rPr lang="it-IT" i="1" dirty="0" smtClean="0">
                <a:solidFill>
                  <a:srgbClr val="FF0000"/>
                </a:solidFill>
              </a:rPr>
              <a:t>  </a:t>
            </a:r>
            <a:r>
              <a:rPr lang="el-GR" dirty="0" smtClean="0"/>
              <a:t>α</a:t>
            </a:r>
            <a:r>
              <a:rPr lang="en-GB" baseline="-25000" dirty="0" smtClean="0"/>
              <a:t>x</a:t>
            </a:r>
            <a:r>
              <a:rPr lang="en-GB" dirty="0" smtClean="0"/>
              <a:t> = </a:t>
            </a:r>
            <a:r>
              <a:rPr lang="en-GB" dirty="0"/>
              <a:t>4</a:t>
            </a:r>
            <a:r>
              <a:rPr lang="en-GB" dirty="0" smtClean="0"/>
              <a:t>e-05;</a:t>
            </a:r>
          </a:p>
          <a:p>
            <a:r>
              <a:rPr lang="el-GR" dirty="0" smtClean="0"/>
              <a:t>α</a:t>
            </a:r>
            <a:r>
              <a:rPr lang="en-GB" baseline="-25000" dirty="0"/>
              <a:t>y</a:t>
            </a:r>
            <a:r>
              <a:rPr lang="en-GB" dirty="0" smtClean="0"/>
              <a:t> =</a:t>
            </a:r>
            <a:r>
              <a:rPr lang="en-GB" dirty="0" smtClean="0">
                <a:solidFill>
                  <a:srgbClr val="FF0000"/>
                </a:solidFill>
              </a:rPr>
              <a:t>-</a:t>
            </a:r>
            <a:r>
              <a:rPr lang="en-GB" dirty="0" smtClean="0"/>
              <a:t>1.5e-09; </a:t>
            </a:r>
            <a:r>
              <a:rPr lang="en-GB" dirty="0" err="1" smtClean="0"/>
              <a:t>D</a:t>
            </a:r>
            <a:r>
              <a:rPr lang="en-GB" baseline="-25000" dirty="0" err="1" smtClean="0"/>
              <a:t>x</a:t>
            </a:r>
            <a:r>
              <a:rPr lang="en-GB" dirty="0" smtClean="0"/>
              <a:t> =O(</a:t>
            </a:r>
            <a:r>
              <a:rPr lang="en-GB" dirty="0" smtClean="0">
                <a:solidFill>
                  <a:srgbClr val="FF0000"/>
                </a:solidFill>
              </a:rPr>
              <a:t>e-5</a:t>
            </a:r>
            <a:r>
              <a:rPr lang="en-GB" dirty="0" smtClean="0"/>
              <a:t>);</a:t>
            </a:r>
          </a:p>
          <a:p>
            <a:r>
              <a:rPr lang="it-IT" i="1" dirty="0" smtClean="0">
                <a:solidFill>
                  <a:srgbClr val="FF0000"/>
                </a:solidFill>
              </a:rPr>
              <a:t>       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2241352"/>
            <a:ext cx="1800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Corresponding beam sizes:</a:t>
            </a:r>
          </a:p>
          <a:p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=7.30e-07</a:t>
            </a:r>
          </a:p>
          <a:p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=7.69e-09</a:t>
            </a:r>
          </a:p>
          <a:p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=7.67e-07</a:t>
            </a:r>
          </a:p>
          <a:p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=7.78e-09</a:t>
            </a:r>
          </a:p>
          <a:p>
            <a:endParaRPr lang="en-GB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=7.86e-0</a:t>
            </a:r>
          </a:p>
          <a:p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 smtClean="0">
                <a:latin typeface="Symbol" pitchFamily="18" charset="2"/>
              </a:rPr>
              <a:t>s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 =7.88e-0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9  .</a:t>
            </a:r>
          </a:p>
          <a:p>
            <a:endParaRPr lang="en-GB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=8.74e-07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=9.19e-09 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=8.58e-07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=9.09.e-09 </a:t>
            </a:r>
          </a:p>
          <a:p>
            <a:endParaRPr lang="en-GB" dirty="0">
              <a:latin typeface="Symbol" pitchFamily="18" charset="2"/>
            </a:endParaRPr>
          </a:p>
        </p:txBody>
      </p:sp>
      <p:pic>
        <p:nvPicPr>
          <p:cNvPr id="7" name="Picture 6" descr="madx-1st.pdf - Adobe Read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94" y="2372528"/>
            <a:ext cx="5945974" cy="394466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1DE1-9B04-47D8-9506-D9849F0809C5}" type="datetime4">
              <a:rPr lang="en-GB" smtClean="0"/>
              <a:t>28 June 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v.351LD0_135D1B-new optics </a:t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( Half   FD Quads)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88224" y="1196752"/>
            <a:ext cx="21602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1" dirty="0"/>
              <a:t>Corresponding beam sizes:</a:t>
            </a: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=7.30e-07</a:t>
            </a: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=7.69e-09</a:t>
            </a:r>
          </a:p>
          <a:p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=7.67e-07</a:t>
            </a:r>
          </a:p>
          <a:p>
            <a:r>
              <a:rPr lang="en-GB" i="1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=7.78e-09</a:t>
            </a:r>
          </a:p>
          <a:p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=7.86e-0</a:t>
            </a:r>
          </a:p>
          <a:p>
            <a:r>
              <a:rPr lang="en-GB" i="1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=7.88e-0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9  .</a:t>
            </a:r>
          </a:p>
          <a:p>
            <a:endParaRPr lang="en-GB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 =8.74e-07</a:t>
            </a:r>
          </a:p>
          <a:p>
            <a:r>
              <a:rPr lang="en-GB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dirty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 =9.19e-09 </a:t>
            </a:r>
          </a:p>
          <a:p>
            <a:r>
              <a:rPr lang="en-GB" baseline="-250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dirty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 =8.58e-07</a:t>
            </a:r>
          </a:p>
          <a:p>
            <a:r>
              <a:rPr lang="en-GB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dirty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 =9.09.e-09 </a:t>
            </a: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048997"/>
              </p:ext>
            </p:extLst>
          </p:nvPr>
        </p:nvGraphicFramePr>
        <p:xfrm>
          <a:off x="161256" y="2132856"/>
          <a:ext cx="577889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C5FEF-DAF4-4F40-87D7-7384E7D74F92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51520" y="13407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Used QDO, Qf1, QD2A,Qf3, QD6,Qf5,QD4, QD2B + QF7,QD8,QD10, QF9+matching </a:t>
            </a:r>
            <a:r>
              <a:rPr lang="en-GB" dirty="0" smtClean="0"/>
              <a:t>quads+ </a:t>
            </a:r>
            <a:r>
              <a:rPr lang="en-GB" dirty="0" err="1" smtClean="0"/>
              <a:t>Sextupoles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6734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64" y="116632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070C0"/>
                </a:solidFill>
              </a:rPr>
              <a:t>Decimation of dipoles</a:t>
            </a:r>
            <a:br>
              <a:rPr lang="en-GB" dirty="0" smtClean="0">
                <a:solidFill>
                  <a:srgbClr val="0070C0"/>
                </a:solidFill>
              </a:rPr>
            </a:b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67E5-3C80-4E03-A7B9-3201DF437CEA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344050"/>
            <a:ext cx="5221393" cy="367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4966" y="4492538"/>
            <a:ext cx="4011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Replaced and checked that all the matching is still valid </a:t>
            </a:r>
          </a:p>
          <a:p>
            <a:r>
              <a:rPr lang="en-GB" dirty="0"/>
              <a:t> </a:t>
            </a:r>
            <a:r>
              <a:rPr lang="en-GB" dirty="0" smtClean="0"/>
              <a:t>New version of </a:t>
            </a:r>
            <a:r>
              <a:rPr lang="en-GB" dirty="0" err="1" smtClean="0"/>
              <a:t>beamlines</a:t>
            </a:r>
            <a:r>
              <a:rPr lang="en-GB" dirty="0" smtClean="0"/>
              <a:t> available.</a:t>
            </a:r>
          </a:p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94966" y="908720"/>
            <a:ext cx="84786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“So</a:t>
            </a:r>
            <a:r>
              <a:rPr lang="en-GB" dirty="0"/>
              <a:t>, for 250 </a:t>
            </a:r>
            <a:r>
              <a:rPr lang="en-GB" dirty="0" err="1"/>
              <a:t>GeV</a:t>
            </a:r>
            <a:r>
              <a:rPr lang="en-GB" dirty="0"/>
              <a:t> only two of these BS1 will be installed (i.e. one, 2.4 m long magnet) and other four 2.4 m long magnets will be installed in corresponding in ...SPACE at 500 </a:t>
            </a:r>
            <a:r>
              <a:rPr lang="en-GB" dirty="0" err="1"/>
              <a:t>GeV</a:t>
            </a:r>
            <a:r>
              <a:rPr lang="en-GB" dirty="0"/>
              <a:t> beam</a:t>
            </a:r>
            <a:r>
              <a:rPr lang="en-GB" dirty="0" smtClean="0"/>
              <a:t>. </a:t>
            </a:r>
            <a:r>
              <a:rPr lang="en-GB" dirty="0"/>
              <a:t>The total angle at both 250 </a:t>
            </a:r>
            <a:r>
              <a:rPr lang="en-GB" dirty="0" err="1"/>
              <a:t>GeV</a:t>
            </a:r>
            <a:r>
              <a:rPr lang="en-GB" dirty="0"/>
              <a:t> and 500 </a:t>
            </a:r>
            <a:r>
              <a:rPr lang="en-GB" dirty="0" err="1"/>
              <a:t>GeV</a:t>
            </a:r>
            <a:r>
              <a:rPr lang="en-GB" dirty="0"/>
              <a:t> remains the same, so the footprint of the BDS does not change but dipoles are weaker at 500 </a:t>
            </a:r>
            <a:r>
              <a:rPr lang="en-GB" dirty="0" err="1"/>
              <a:t>GeV</a:t>
            </a:r>
            <a:r>
              <a:rPr lang="en-GB" dirty="0"/>
              <a:t> to keep the SR low</a:t>
            </a:r>
            <a:r>
              <a:rPr lang="en-GB" dirty="0" smtClean="0"/>
              <a:t>.” </a:t>
            </a:r>
          </a:p>
          <a:p>
            <a:r>
              <a:rPr lang="en-GB" dirty="0" smtClean="0"/>
              <a:t> from D. </a:t>
            </a:r>
            <a:r>
              <a:rPr lang="en-GB" dirty="0" err="1" smtClean="0"/>
              <a:t>Angal</a:t>
            </a:r>
            <a:r>
              <a:rPr lang="en-GB" dirty="0" smtClean="0"/>
              <a:t>-Kalinin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7051" y="2638200"/>
            <a:ext cx="3770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Used   the replacement “</a:t>
            </a:r>
            <a:r>
              <a:rPr lang="en-GB" dirty="0" err="1" smtClean="0"/>
              <a:t>anzatz</a:t>
            </a:r>
            <a:r>
              <a:rPr lang="en-GB" dirty="0" smtClean="0"/>
              <a:t>” from</a:t>
            </a:r>
          </a:p>
          <a:p>
            <a:r>
              <a:rPr lang="en-GB" dirty="0"/>
              <a:t> </a:t>
            </a:r>
            <a:r>
              <a:rPr lang="en-GB" dirty="0" smtClean="0"/>
              <a:t>B. List.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46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v.351LD0_135D1B-new optics </a:t>
            </a:r>
            <a:br>
              <a:rPr lang="en-GB" dirty="0">
                <a:solidFill>
                  <a:srgbClr val="0070C0"/>
                </a:solidFill>
              </a:rPr>
            </a:br>
            <a:r>
              <a:rPr lang="en-GB" dirty="0">
                <a:solidFill>
                  <a:srgbClr val="0070C0"/>
                </a:solidFill>
              </a:rPr>
              <a:t>( Half   FD </a:t>
            </a:r>
            <a:r>
              <a:rPr lang="en-GB" dirty="0" smtClean="0">
                <a:solidFill>
                  <a:srgbClr val="0070C0"/>
                </a:solidFill>
              </a:rPr>
              <a:t>Quads+ decimated dipoles </a:t>
            </a:r>
            <a:r>
              <a:rPr lang="en-GB" dirty="0" smtClean="0">
                <a:solidFill>
                  <a:srgbClr val="0070C0"/>
                </a:solidFill>
              </a:rPr>
              <a:t>)-1 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B457-B962-4993-B9DE-6D0E76F77430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14</a:t>
            </a:fld>
            <a:endParaRPr lang="en-GB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742515"/>
              </p:ext>
            </p:extLst>
          </p:nvPr>
        </p:nvGraphicFramePr>
        <p:xfrm>
          <a:off x="899592" y="2132856"/>
          <a:ext cx="45720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5940152" y="1700808"/>
            <a:ext cx="2213992" cy="344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1" dirty="0"/>
              <a:t>Corresponding beam sizes:</a:t>
            </a: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7.30e-07</a:t>
            </a:r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7.66e-09</a:t>
            </a:r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7.39e-07</a:t>
            </a:r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7.90e-09</a:t>
            </a:r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7.48e-07</a:t>
            </a:r>
            <a:endParaRPr lang="en-GB" i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i="1" baseline="-25000" dirty="0">
                <a:latin typeface="Arial" pitchFamily="34" charset="0"/>
                <a:cs typeface="Arial" pitchFamily="34" charset="0"/>
              </a:rPr>
              <a:t>`</a:t>
            </a:r>
            <a:r>
              <a:rPr lang="en-GB" i="1" dirty="0">
                <a:latin typeface="Symbol" pitchFamily="18" charset="2"/>
              </a:rPr>
              <a:t>s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i="1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GB" i="1" baseline="-25000" dirty="0">
                <a:latin typeface="Arial" pitchFamily="34" charset="0"/>
                <a:cs typeface="Arial" pitchFamily="34" charset="0"/>
              </a:rPr>
              <a:t> =</a:t>
            </a:r>
            <a:r>
              <a:rPr lang="en-GB" i="1" baseline="-25000" dirty="0" smtClean="0">
                <a:latin typeface="Arial" pitchFamily="34" charset="0"/>
                <a:cs typeface="Arial" pitchFamily="34" charset="0"/>
              </a:rPr>
              <a:t>7.93e-0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9  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GB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7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.73e-07</a:t>
            </a:r>
            <a:endParaRPr lang="en-GB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=8.63e-09 </a:t>
            </a:r>
            <a:endParaRPr lang="en-GB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3568" y="5373216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Beam size up to maximum order considered</a:t>
            </a:r>
          </a:p>
          <a:p>
            <a:endParaRPr lang="en-GB" sz="1200" dirty="0"/>
          </a:p>
        </p:txBody>
      </p:sp>
      <p:sp>
        <p:nvSpPr>
          <p:cNvPr id="11" name="Rectangle 10"/>
          <p:cNvSpPr/>
          <p:nvPr/>
        </p:nvSpPr>
        <p:spPr>
          <a:xfrm rot="16200000">
            <a:off x="-99477" y="3237076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latin typeface="Symbol" pitchFamily="18" charset="2"/>
              </a:rPr>
              <a:t>s</a:t>
            </a:r>
            <a:r>
              <a:rPr lang="en-GB" baseline="-25000" dirty="0" err="1"/>
              <a:t>x,y</a:t>
            </a:r>
            <a:r>
              <a:rPr lang="en-GB" dirty="0">
                <a:latin typeface="Symbol" pitchFamily="18" charset="2"/>
              </a:rPr>
              <a:t> / s</a:t>
            </a:r>
            <a:r>
              <a:rPr lang="en-GB" baseline="30000" dirty="0">
                <a:latin typeface="Symbol" pitchFamily="18" charset="2"/>
              </a:rPr>
              <a:t>0</a:t>
            </a:r>
            <a:r>
              <a:rPr lang="en-GB" baseline="-25000" dirty="0"/>
              <a:t>x,y</a:t>
            </a:r>
            <a:endParaRPr lang="en-GB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873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Conclusions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363272" cy="497207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R. Tomas’s code   was </a:t>
            </a:r>
            <a:r>
              <a:rPr lang="en-GB" dirty="0" smtClean="0"/>
              <a:t>tested </a:t>
            </a:r>
            <a:r>
              <a:rPr lang="en-GB" dirty="0" smtClean="0"/>
              <a:t>for Linear </a:t>
            </a:r>
            <a:r>
              <a:rPr lang="en-GB" dirty="0" smtClean="0"/>
              <a:t>Collider optics matching</a:t>
            </a:r>
            <a:endParaRPr lang="en-GB" dirty="0" smtClean="0"/>
          </a:p>
          <a:p>
            <a:pPr lvl="0">
              <a:defRPr/>
            </a:pPr>
            <a:r>
              <a:rPr lang="en-GB" dirty="0" smtClean="0"/>
              <a:t> Two versions of 250 </a:t>
            </a:r>
            <a:r>
              <a:rPr lang="en-GB" dirty="0" smtClean="0"/>
              <a:t>Gev </a:t>
            </a:r>
            <a:r>
              <a:rPr lang="en-GB" dirty="0" err="1" smtClean="0"/>
              <a:t>CoM</a:t>
            </a:r>
            <a:r>
              <a:rPr lang="en-GB" dirty="0" smtClean="0"/>
              <a:t> </a:t>
            </a:r>
            <a:r>
              <a:rPr lang="en-GB" dirty="0" smtClean="0"/>
              <a:t>lattices:</a:t>
            </a:r>
          </a:p>
          <a:p>
            <a:pPr lvl="0">
              <a:defRPr/>
            </a:pPr>
            <a:r>
              <a:rPr lang="en-GB" dirty="0" smtClean="0"/>
              <a:t> v.351LD0_304D1B </a:t>
            </a:r>
            <a:r>
              <a:rPr lang="en-GB" dirty="0" smtClean="0"/>
              <a:t>with  new IP parameters,  decimated  dipoles and  with half QD0/QF1 is ready</a:t>
            </a:r>
          </a:p>
          <a:p>
            <a:pPr lvl="0"/>
            <a:r>
              <a:rPr lang="en-GB" dirty="0" smtClean="0"/>
              <a:t> v. 450D0_205D1B with new IP parameters</a:t>
            </a:r>
            <a:r>
              <a:rPr lang="en-GB" dirty="0"/>
              <a:t> </a:t>
            </a:r>
            <a:r>
              <a:rPr lang="en-GB" dirty="0" smtClean="0"/>
              <a:t>and  decimated dipoles  is ready</a:t>
            </a:r>
          </a:p>
          <a:p>
            <a:pPr lvl="0"/>
            <a:r>
              <a:rPr lang="en-GB" dirty="0" smtClean="0"/>
              <a:t>v. 450D0_205D1B with half of QD0/QF1  requires more tuning </a:t>
            </a:r>
          </a:p>
          <a:p>
            <a:pPr lvl="0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B8B4-6D0F-467E-9554-5A82E17EEED4}" type="datetime4">
              <a:rPr lang="en-GB" sz="1800" smtClean="0"/>
              <a:t>28 June 2013</a:t>
            </a:fld>
            <a:endParaRPr lang="en-GB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z="1800" smtClean="0"/>
              <a:pPr/>
              <a:t>15</a:t>
            </a:fld>
            <a:endParaRPr lang="en-GB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3528" y="1600201"/>
            <a:ext cx="8363272" cy="2116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127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ILC BDS lattice status and changes 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Push-pull  operation decks (A. Seryi)</a:t>
            </a:r>
          </a:p>
          <a:p>
            <a:r>
              <a:rPr lang="en-GB" dirty="0" smtClean="0"/>
              <a:t>3 version for different L*:</a:t>
            </a:r>
          </a:p>
          <a:p>
            <a:r>
              <a:rPr lang="en-GB" dirty="0" smtClean="0"/>
              <a:t>L*=3.51m, L*=4.5m, L*=4.0m</a:t>
            </a:r>
          </a:p>
          <a:p>
            <a:r>
              <a:rPr lang="en-GB" dirty="0" smtClean="0"/>
              <a:t>Optics was not tuned</a:t>
            </a:r>
          </a:p>
          <a:p>
            <a:r>
              <a:rPr lang="en-GB" dirty="0" err="1" smtClean="0"/>
              <a:t>Beta_x</a:t>
            </a:r>
            <a:r>
              <a:rPr lang="en-GB" dirty="0" smtClean="0"/>
              <a:t>=15mm, </a:t>
            </a:r>
            <a:r>
              <a:rPr lang="en-GB" dirty="0" err="1" smtClean="0"/>
              <a:t>bet_y</a:t>
            </a:r>
            <a:r>
              <a:rPr lang="en-GB" dirty="0" smtClean="0"/>
              <a:t>=40mm (500GeV) option</a:t>
            </a:r>
          </a:p>
          <a:p>
            <a:r>
              <a:rPr lang="en-GB" dirty="0" smtClean="0"/>
              <a:t>Dipoles were not decimated.</a:t>
            </a:r>
          </a:p>
          <a:p>
            <a:r>
              <a:rPr lang="en-GB" dirty="0" smtClean="0"/>
              <a:t>New  IP parameters (see table on next slide)</a:t>
            </a:r>
          </a:p>
          <a:p>
            <a:r>
              <a:rPr lang="en-GB" dirty="0" smtClean="0"/>
              <a:t>Operation for low energy ( possibility of </a:t>
            </a:r>
            <a:r>
              <a:rPr lang="en-GB" dirty="0" err="1" smtClean="0"/>
              <a:t>swithing</a:t>
            </a:r>
            <a:r>
              <a:rPr lang="en-GB" dirty="0" smtClean="0"/>
              <a:t> part of final doublet) 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E008-0C79-4E03-B3A3-B3346C46B852}" type="datetime4">
              <a:rPr lang="en-GB" smtClean="0"/>
              <a:t>28 June 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LCWS2012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8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The ILC  new set of IP parameters)</a:t>
            </a:r>
            <a:endParaRPr lang="en-GB" sz="3600" dirty="0">
              <a:solidFill>
                <a:srgbClr val="0070C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074041"/>
              </p:ext>
            </p:extLst>
          </p:nvPr>
        </p:nvGraphicFramePr>
        <p:xfrm>
          <a:off x="0" y="849979"/>
          <a:ext cx="8929721" cy="5678930"/>
        </p:xfrm>
        <a:graphic>
          <a:graphicData uri="http://schemas.openxmlformats.org/drawingml/2006/table">
            <a:tbl>
              <a:tblPr/>
              <a:tblGrid>
                <a:gridCol w="142844"/>
                <a:gridCol w="1785950"/>
                <a:gridCol w="1047781"/>
                <a:gridCol w="992191"/>
                <a:gridCol w="992191"/>
                <a:gridCol w="992191"/>
                <a:gridCol w="904869"/>
                <a:gridCol w="1079513"/>
                <a:gridCol w="992191"/>
              </a:tblGrid>
              <a:tr h="28694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latin typeface="Times New Roman"/>
                        </a:rPr>
                        <a:t>Centre-of-mass energy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1" u="none" strike="noStrike">
                          <a:latin typeface="Times New Roman"/>
                        </a:rPr>
                        <a:t>E</a:t>
                      </a:r>
                      <a:r>
                        <a:rPr lang="en-GB" sz="1400" b="1" i="1" u="none" strike="noStrike" baseline="-25000">
                          <a:latin typeface="Times New Roman"/>
                        </a:rPr>
                        <a:t>cm</a:t>
                      </a:r>
                      <a:r>
                        <a:rPr lang="en-GB" sz="1400" b="1" i="1" u="none" strike="noStrike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latin typeface="Times New Roman"/>
                        </a:rPr>
                        <a:t>GeV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latin typeface="Times New Roman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latin typeface="Times New Roman"/>
                        </a:rPr>
                        <a:t>230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latin typeface="Times New Roman"/>
                        </a:rPr>
                        <a:t>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70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latin typeface="Times New Roman"/>
                        </a:rPr>
                        <a:t>Beam energy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1" u="none" strike="noStrike" dirty="0">
                          <a:latin typeface="Times New Roman"/>
                        </a:rPr>
                        <a:t>E</a:t>
                      </a:r>
                      <a:r>
                        <a:rPr lang="en-GB" sz="1400" b="1" i="1" u="none" strike="noStrike" baseline="-25000" dirty="0">
                          <a:latin typeface="Times New Roman"/>
                        </a:rPr>
                        <a:t>beam</a:t>
                      </a:r>
                      <a:r>
                        <a:rPr lang="en-GB" sz="1400" b="1" i="1" u="none" strike="noStrike" dirty="0">
                          <a:latin typeface="Times New Roman"/>
                        </a:rPr>
                        <a:t>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latin typeface="Times New Roman"/>
                        </a:rPr>
                        <a:t>GeV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latin typeface="Times New Roman"/>
                        </a:rPr>
                        <a:t>115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latin typeface="Times New Roman"/>
                        </a:rPr>
                        <a:t>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8618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Lorentz factor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 dirty="0">
                          <a:latin typeface="Symbol"/>
                        </a:rPr>
                        <a:t>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Times New Roman"/>
                        </a:rPr>
                        <a:t>#######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Times New Roman"/>
                        </a:rPr>
                        <a:t>#######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#######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Times New Roman"/>
                        </a:rPr>
                        <a:t>#######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#######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0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Collision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>
                          <a:latin typeface="Times New Roman"/>
                        </a:rPr>
                        <a:t>f</a:t>
                      </a:r>
                      <a:r>
                        <a:rPr lang="en-GB" sz="1000" b="0" i="1" u="none" strike="noStrike" baseline="-25000">
                          <a:latin typeface="Times New Roman"/>
                        </a:rPr>
                        <a:t>rep</a:t>
                      </a:r>
                      <a:endParaRPr lang="en-GB" sz="1000" b="0" i="1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Hz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Electron linac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 dirty="0">
                          <a:latin typeface="Times New Roman"/>
                        </a:rPr>
                        <a:t>f</a:t>
                      </a:r>
                      <a:r>
                        <a:rPr lang="en-GB" sz="1000" b="0" i="1" u="none" strike="noStrike" baseline="-25000" dirty="0">
                          <a:latin typeface="Times New Roman"/>
                        </a:rPr>
                        <a:t>linac</a:t>
                      </a:r>
                      <a:r>
                        <a:rPr lang="en-GB" sz="1000" b="0" i="1" u="none" strike="noStrike" dirty="0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Hz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Number of bunches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>
                          <a:latin typeface="Times New Roman"/>
                        </a:rPr>
                        <a:t>n</a:t>
                      </a:r>
                      <a:r>
                        <a:rPr lang="en-GB" sz="1000" b="0" i="1" u="none" strike="noStrike" baseline="-25000">
                          <a:latin typeface="Times New Roman"/>
                        </a:rPr>
                        <a:t>b</a:t>
                      </a:r>
                      <a:endParaRPr lang="en-GB" sz="1000" b="0" i="1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1312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1312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Times New Roman"/>
                        </a:rPr>
                        <a:t>1312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99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Positron bunch population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 dirty="0">
                          <a:latin typeface="Times New Roman"/>
                        </a:rPr>
                        <a:t>N</a:t>
                      </a:r>
                      <a:r>
                        <a:rPr lang="en-GB" sz="1000" b="0" i="1" u="none" strike="noStrike" baseline="-25000" dirty="0">
                          <a:latin typeface="Times New Roman"/>
                        </a:rPr>
                        <a:t>+</a:t>
                      </a:r>
                      <a:r>
                        <a:rPr lang="en-GB" sz="1000" b="0" i="1" u="none" strike="noStrike" dirty="0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×10</a:t>
                      </a:r>
                      <a:r>
                        <a:rPr lang="en-GB" sz="1000" b="0" i="0" u="none" strike="noStrike" baseline="30000">
                          <a:latin typeface="Times New Roman"/>
                        </a:rPr>
                        <a:t>10</a:t>
                      </a:r>
                      <a:r>
                        <a:rPr lang="en-GB" sz="1000" b="0" i="0" u="none" strike="noStrike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latin typeface="Times New Roman"/>
                        </a:rPr>
                        <a:t>RMS bunch length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1" u="none" strike="noStrike">
                          <a:latin typeface="Symbol"/>
                        </a:rPr>
                        <a:t>s</a:t>
                      </a:r>
                      <a:r>
                        <a:rPr lang="en-GB" sz="1000" b="0" i="1" u="none" strike="noStrike" baseline="-25000">
                          <a:latin typeface="Times New Roman"/>
                        </a:rPr>
                        <a:t>z</a:t>
                      </a:r>
                      <a:r>
                        <a:rPr lang="en-GB" sz="1000" b="0" i="1" u="none" strike="noStrike">
                          <a:latin typeface="Times New Roman"/>
                        </a:rPr>
                        <a:t> </a:t>
                      </a:r>
                      <a:endParaRPr lang="en-GB" sz="1000" b="0" i="1" u="none" strike="noStrike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Times New Roman"/>
                        </a:rPr>
                        <a:t>mm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Times New Roma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Electron RMS energy spread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D</a:t>
                      </a:r>
                      <a:r>
                        <a:rPr lang="en-GB" sz="1200" b="1" i="1" u="none" strike="noStrike" dirty="0">
                          <a:latin typeface="Times New Roman"/>
                        </a:rPr>
                        <a:t>p/p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0.206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0.194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0.190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0.158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0.125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latin typeface="Times New Roman"/>
                        </a:rPr>
                        <a:t>Positron RMS energy spread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>
                          <a:latin typeface="Symbol"/>
                        </a:rPr>
                        <a:t>D</a:t>
                      </a:r>
                      <a:r>
                        <a:rPr lang="en-GB" sz="1200" b="1" i="1" u="none" strike="noStrike">
                          <a:latin typeface="Times New Roman"/>
                        </a:rPr>
                        <a:t>p/p</a:t>
                      </a:r>
                      <a:endParaRPr lang="en-GB" sz="1200" b="1" i="1" u="none" strike="noStrike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0.187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0.163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0.150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0.070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Horizontal emittance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>
                          <a:latin typeface="Symbol"/>
                        </a:rPr>
                        <a:t>ge</a:t>
                      </a:r>
                      <a:r>
                        <a:rPr lang="en-GB" sz="1200" b="1" i="1" u="none" strike="noStrike" baseline="-25000">
                          <a:latin typeface="Times New Roman"/>
                        </a:rPr>
                        <a:t>x</a:t>
                      </a:r>
                      <a:endParaRPr lang="en-GB" sz="1200" b="1" i="1" u="none" strike="noStrike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latin typeface="Symbol"/>
                        </a:rPr>
                        <a:t>m</a:t>
                      </a:r>
                      <a:r>
                        <a:rPr lang="en-GB" sz="1200" b="1" i="0" u="none" strike="noStrike">
                          <a:latin typeface="Times New Roman"/>
                        </a:rPr>
                        <a:t>m</a:t>
                      </a:r>
                      <a:endParaRPr lang="en-GB" sz="1200" b="1" i="0" u="none" strike="noStrike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Vertical emittance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ge</a:t>
                      </a:r>
                      <a:r>
                        <a:rPr lang="en-GB" sz="1200" b="1" i="1" u="none" strike="noStrike" baseline="-25000" dirty="0">
                          <a:latin typeface="Times New Roman"/>
                        </a:rPr>
                        <a:t>y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nm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208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1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4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IP horizontal beta function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b</a:t>
                      </a:r>
                      <a:r>
                        <a:rPr lang="en-GB" sz="1200" b="1" i="1" u="none" strike="noStrike" baseline="-25000" dirty="0">
                          <a:latin typeface="Times New Roman"/>
                        </a:rPr>
                        <a:t>x</a:t>
                      </a:r>
                      <a:r>
                        <a:rPr lang="en-GB" sz="1200" b="1" i="1" u="none" strike="noStrike" dirty="0">
                          <a:latin typeface="Times New Roman"/>
                        </a:rPr>
                        <a:t>*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mm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16.0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14.0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16.0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IP vertical beta function (no TF)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b</a:t>
                      </a:r>
                      <a:r>
                        <a:rPr lang="en-GB" sz="1200" b="1" i="1" u="none" strike="noStrike" baseline="-25000" dirty="0">
                          <a:latin typeface="Times New Roman"/>
                        </a:rPr>
                        <a:t>y</a:t>
                      </a:r>
                      <a:r>
                        <a:rPr lang="en-GB" sz="1200" b="1" i="1" u="none" strike="noStrike" dirty="0">
                          <a:latin typeface="Times New Roman"/>
                        </a:rPr>
                        <a:t>*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mm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0.41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0.48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IP vertical beta function (TF)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Symbol"/>
                        </a:rPr>
                        <a:t>b</a:t>
                      </a:r>
                      <a:r>
                        <a:rPr lang="en-GB" sz="1400" b="1" i="1" u="none" strike="noStrike" baseline="-250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y</a:t>
                      </a:r>
                      <a:r>
                        <a:rPr lang="en-GB" sz="14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*</a:t>
                      </a:r>
                      <a:endParaRPr lang="en-GB" sz="1400" b="1" i="1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mm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IP RMS horizontal beam size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s</a:t>
                      </a:r>
                      <a:r>
                        <a:rPr lang="en-GB" sz="1200" b="1" i="1" u="none" strike="noStrike" baseline="-25000" dirty="0">
                          <a:latin typeface="Times New Roman"/>
                        </a:rPr>
                        <a:t>x</a:t>
                      </a:r>
                      <a:r>
                        <a:rPr lang="en-GB" sz="1200" b="1" i="1" u="none" strike="noStrike" dirty="0">
                          <a:latin typeface="Times New Roman"/>
                        </a:rPr>
                        <a:t>*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>
                          <a:latin typeface="Times New Roman"/>
                        </a:rPr>
                        <a:t>nm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904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789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>
                          <a:latin typeface="Times New Roman"/>
                        </a:rPr>
                        <a:t>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411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IP RMS veritcal beam size (no TF)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1" u="none" strike="noStrike" dirty="0">
                          <a:latin typeface="Symbol"/>
                        </a:rPr>
                        <a:t>s</a:t>
                      </a:r>
                      <a:r>
                        <a:rPr lang="en-GB" sz="1200" b="1" i="1" u="none" strike="noStrike" baseline="-25000" dirty="0">
                          <a:latin typeface="Times New Roman"/>
                        </a:rPr>
                        <a:t>y</a:t>
                      </a:r>
                      <a:r>
                        <a:rPr lang="en-GB" sz="1200" b="1" i="1" u="none" strike="noStrike" dirty="0">
                          <a:latin typeface="Times New Roman"/>
                        </a:rPr>
                        <a:t>*</a:t>
                      </a:r>
                      <a:endParaRPr lang="en-GB" sz="1200" b="1" i="1" u="none" strike="noStrike" dirty="0">
                        <a:latin typeface="Symbo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latin typeface="Times New Roman"/>
                        </a:rPr>
                        <a:t>nm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7.8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latin typeface="Times New Roman"/>
                        </a:rPr>
                        <a:t>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07C77-0A0D-462E-B507-3125D00664FA}" type="datetime4">
              <a:rPr lang="en-GB" smtClean="0"/>
              <a:t>28 June 2013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LCWS2012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Low energy (125 </a:t>
            </a:r>
            <a:r>
              <a:rPr lang="en-GB" dirty="0" err="1" smtClean="0">
                <a:solidFill>
                  <a:srgbClr val="0070C0"/>
                </a:solidFill>
              </a:rPr>
              <a:t>GeV</a:t>
            </a:r>
            <a:r>
              <a:rPr lang="en-GB" dirty="0" smtClean="0">
                <a:solidFill>
                  <a:srgbClr val="0070C0"/>
                </a:solidFill>
              </a:rPr>
              <a:t>)  beam option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 MAPCLASS code based on MAD-X PTC was chosen ( </a:t>
            </a:r>
            <a:r>
              <a:rPr lang="en-GB" dirty="0" err="1" smtClean="0"/>
              <a:t>R.Tomas</a:t>
            </a:r>
            <a:r>
              <a:rPr lang="en-GB" dirty="0" smtClean="0"/>
              <a:t> )</a:t>
            </a:r>
          </a:p>
          <a:p>
            <a:r>
              <a:rPr lang="en-GB" dirty="0" smtClean="0"/>
              <a:t>Use 2 version of optics: L*=3.51m and L*=</a:t>
            </a:r>
            <a:r>
              <a:rPr lang="en-GB" dirty="0" smtClean="0"/>
              <a:t>4.50m</a:t>
            </a:r>
            <a:endParaRPr lang="en-GB" dirty="0" smtClean="0"/>
          </a:p>
          <a:p>
            <a:r>
              <a:rPr lang="en-GB" dirty="0" smtClean="0"/>
              <a:t>Rematch the  linear optics to the new IP parameters.</a:t>
            </a:r>
          </a:p>
          <a:p>
            <a:r>
              <a:rPr lang="en-GB" dirty="0" smtClean="0"/>
              <a:t>Second and higher order aberrations tuning</a:t>
            </a:r>
          </a:p>
          <a:p>
            <a:r>
              <a:rPr lang="en-GB" dirty="0" smtClean="0"/>
              <a:t>Decimate dipoles (keep space reserved)</a:t>
            </a:r>
          </a:p>
          <a:p>
            <a:r>
              <a:rPr lang="en-GB" dirty="0" smtClean="0"/>
              <a:t>Check the possibility of Half QD0/QF1 operation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47DD-2A0D-4B5D-8287-749896B04F83}" type="datetime4">
              <a:rPr lang="en-GB" sz="1400" smtClean="0"/>
              <a:t>28 June 2013</a:t>
            </a:fld>
            <a:endParaRPr lang="en-GB" sz="1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z="1800" smtClean="0"/>
              <a:pPr/>
              <a:t>4</a:t>
            </a:fld>
            <a:endParaRPr lang="en-GB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v.351LD0_135D1B (old version)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4525963"/>
          </a:xfrm>
        </p:spPr>
        <p:txBody>
          <a:bodyPr/>
          <a:lstStyle/>
          <a:p>
            <a:r>
              <a:rPr lang="en-GB" dirty="0" smtClean="0"/>
              <a:t>Original plot ( Dx=-1.735x10</a:t>
            </a:r>
            <a:r>
              <a:rPr lang="en-GB" baseline="30000" dirty="0" smtClean="0"/>
              <a:t>-3 !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348880"/>
            <a:ext cx="5828329" cy="410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00826" y="1214422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GB" baseline="-25000" dirty="0" smtClean="0"/>
              <a:t>x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 0.015</a:t>
            </a:r>
            <a:r>
              <a:rPr lang="en-GB" dirty="0" smtClean="0"/>
              <a:t> ;</a:t>
            </a:r>
            <a:r>
              <a:rPr lang="it-IT" i="1" dirty="0" smtClean="0">
                <a:solidFill>
                  <a:srgbClr val="FF0000"/>
                </a:solidFill>
              </a:rPr>
              <a:t>    </a:t>
            </a:r>
            <a:r>
              <a:rPr lang="el-GR" dirty="0" smtClean="0"/>
              <a:t> </a:t>
            </a:r>
            <a:endParaRPr lang="en-GB" dirty="0" smtClean="0"/>
          </a:p>
          <a:p>
            <a:r>
              <a:rPr lang="el-GR" dirty="0" smtClean="0"/>
              <a:t>β</a:t>
            </a:r>
            <a:r>
              <a:rPr lang="en-GB" baseline="-25000" dirty="0" smtClean="0"/>
              <a:t>y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0.00040</a:t>
            </a:r>
            <a:r>
              <a:rPr lang="en-GB" dirty="0" smtClean="0"/>
              <a:t>;</a:t>
            </a:r>
            <a:r>
              <a:rPr lang="it-IT" i="1" dirty="0" smtClean="0">
                <a:solidFill>
                  <a:srgbClr val="FF0000"/>
                </a:solidFill>
              </a:rPr>
              <a:t>          </a:t>
            </a:r>
            <a:r>
              <a:rPr lang="en-GB" dirty="0" err="1" smtClean="0"/>
              <a:t>Dx</a:t>
            </a:r>
            <a:r>
              <a:rPr lang="en-GB" dirty="0" smtClean="0"/>
              <a:t>=</a:t>
            </a:r>
            <a:r>
              <a:rPr lang="it-IT" i="1" dirty="0" smtClean="0">
                <a:solidFill>
                  <a:srgbClr val="FF0000"/>
                </a:solidFill>
              </a:rPr>
              <a:t>-1.73528e-02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2852936"/>
            <a:ext cx="227594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Corresponding beam sizes:</a:t>
            </a:r>
          </a:p>
          <a:p>
            <a:r>
              <a:rPr lang="en-GB" sz="2400" dirty="0" smtClean="0">
                <a:latin typeface="Symbol" pitchFamily="18" charset="2"/>
              </a:rPr>
              <a:t>s</a:t>
            </a:r>
            <a:r>
              <a:rPr lang="en-GB" sz="24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sz="2400" baseline="-250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GB" sz="2800" baseline="-25000" dirty="0" smtClean="0">
                <a:latin typeface="Arial" pitchFamily="34" charset="0"/>
                <a:cs typeface="Arial" pitchFamily="34" charset="0"/>
              </a:rPr>
              <a:t>3.39e-06 </a:t>
            </a:r>
          </a:p>
          <a:p>
            <a:r>
              <a:rPr lang="en-GB" sz="2400" dirty="0" smtClean="0">
                <a:latin typeface="Symbol" pitchFamily="18" charset="2"/>
              </a:rPr>
              <a:t>s</a:t>
            </a:r>
            <a:r>
              <a:rPr lang="en-GB" sz="2400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sz="24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sz="2400" baseline="-250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GB" sz="2800" baseline="-25000" dirty="0" smtClean="0">
                <a:latin typeface="Arial" pitchFamily="34" charset="0"/>
                <a:cs typeface="Arial" pitchFamily="34" charset="0"/>
              </a:rPr>
              <a:t>7.57e-09</a:t>
            </a:r>
          </a:p>
          <a:p>
            <a:endParaRPr lang="en-GB" sz="2400" baseline="-25000" dirty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Symbol" pitchFamily="18" charset="2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506EE-8901-40EA-938D-5E9D6C583133}" type="datetime4">
              <a:rPr lang="en-GB" sz="1800" smtClean="0"/>
              <a:t>28 June 2013</a:t>
            </a:fld>
            <a:endParaRPr lang="en-GB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z="1800" smtClean="0"/>
              <a:pPr/>
              <a:t>5</a:t>
            </a:fld>
            <a:endParaRPr lang="en-GB" sz="18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2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843" y="11663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v.351LD0_135D1B ( new IP parameters)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80739"/>
            <a:ext cx="4248472" cy="1096133"/>
          </a:xfrm>
        </p:spPr>
        <p:txBody>
          <a:bodyPr>
            <a:normAutofit/>
          </a:bodyPr>
          <a:lstStyle/>
          <a:p>
            <a:r>
              <a:rPr lang="en-GB" sz="1800" dirty="0" smtClean="0"/>
              <a:t>Used QDO, Qf1, QD2A,Qf3, QD6,Qf5,QD4, QD2B + matching quads+  </a:t>
            </a:r>
            <a:r>
              <a:rPr lang="en-GB" sz="1800" dirty="0" err="1" smtClean="0"/>
              <a:t>Sextupoles</a:t>
            </a:r>
            <a:endParaRPr lang="en-GB" sz="1800" dirty="0" smtClean="0"/>
          </a:p>
          <a:p>
            <a:endParaRPr lang="en-GB" sz="2400" dirty="0" smtClean="0"/>
          </a:p>
          <a:p>
            <a:endParaRPr lang="en-GB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00034" y="6286520"/>
            <a:ext cx="2133600" cy="365125"/>
          </a:xfrm>
        </p:spPr>
        <p:txBody>
          <a:bodyPr/>
          <a:lstStyle/>
          <a:p>
            <a:fld id="{DE12A3F0-BD1A-4948-A102-40384A6A8367}" type="datetime4">
              <a:rPr lang="en-GB" sz="1800" smtClean="0"/>
              <a:t>28 June 2013</a:t>
            </a:fld>
            <a:endParaRPr lang="en-GB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z="1800" smtClean="0"/>
              <a:pPr/>
              <a:t>6</a:t>
            </a:fld>
            <a:endParaRPr lang="en-GB" sz="18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239765"/>
              </p:ext>
            </p:extLst>
          </p:nvPr>
        </p:nvGraphicFramePr>
        <p:xfrm>
          <a:off x="578882" y="2276871"/>
          <a:ext cx="5289262" cy="3103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827584" y="5373216"/>
            <a:ext cx="4307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Beam size up to maximum order considered</a:t>
            </a:r>
          </a:p>
        </p:txBody>
      </p:sp>
      <p:sp>
        <p:nvSpPr>
          <p:cNvPr id="12" name="Rectangle 11"/>
          <p:cNvSpPr/>
          <p:nvPr/>
        </p:nvSpPr>
        <p:spPr>
          <a:xfrm rot="16200000">
            <a:off x="-157956" y="3698316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latin typeface="Symbol" pitchFamily="18" charset="2"/>
              </a:rPr>
              <a:t>s</a:t>
            </a:r>
            <a:r>
              <a:rPr lang="en-GB" baseline="-25000" dirty="0" err="1"/>
              <a:t>x,y</a:t>
            </a:r>
            <a:r>
              <a:rPr lang="en-GB" dirty="0">
                <a:latin typeface="Symbol" pitchFamily="18" charset="2"/>
              </a:rPr>
              <a:t> / s</a:t>
            </a:r>
            <a:r>
              <a:rPr lang="en-GB" baseline="30000" dirty="0">
                <a:latin typeface="Symbol" pitchFamily="18" charset="2"/>
              </a:rPr>
              <a:t>0</a:t>
            </a:r>
            <a:r>
              <a:rPr lang="en-GB" baseline="-25000" dirty="0"/>
              <a:t>x,y</a:t>
            </a:r>
            <a:endParaRPr lang="en-GB" dirty="0">
              <a:latin typeface="Symbol" pitchFamily="18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8144" y="2313166"/>
            <a:ext cx="2952328" cy="4544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Corresponding beam sizes:</a:t>
            </a: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=7.36e-07</a:t>
            </a: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=7.66e-09</a:t>
            </a:r>
          </a:p>
          <a:p>
            <a:endParaRPr lang="en-GB" sz="20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=7.55e-07</a:t>
            </a:r>
          </a:p>
          <a:p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=7.75e-09</a:t>
            </a:r>
          </a:p>
          <a:p>
            <a:endParaRPr lang="en-GB" sz="20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=7.83e-07</a:t>
            </a:r>
          </a:p>
          <a:p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=8.26e-09  .</a:t>
            </a:r>
          </a:p>
          <a:p>
            <a:endParaRPr lang="en-GB" sz="20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=7.92e-07</a:t>
            </a:r>
          </a:p>
          <a:p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=8.41e-09 </a:t>
            </a:r>
          </a:p>
          <a:p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=7.73e-07         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sz="20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=7.72e-07</a:t>
            </a:r>
          </a:p>
          <a:p>
            <a:r>
              <a:rPr lang="en-GB" sz="2000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=8.63e-09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GB" sz="2000" dirty="0" smtClean="0">
                <a:latin typeface="Symbol" pitchFamily="18" charset="2"/>
              </a:rPr>
              <a:t>s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sz="20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GB" sz="2000" baseline="-25000" dirty="0" smtClean="0">
                <a:latin typeface="Arial" pitchFamily="34" charset="0"/>
                <a:cs typeface="Arial" pitchFamily="34" charset="0"/>
              </a:rPr>
              <a:t> =8.58e-09 </a:t>
            </a:r>
          </a:p>
          <a:p>
            <a:endParaRPr lang="en-GB" dirty="0">
              <a:latin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1132201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GB" baseline="-25000" dirty="0" smtClean="0"/>
              <a:t>x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 0013</a:t>
            </a:r>
            <a:r>
              <a:rPr lang="en-GB" dirty="0" smtClean="0"/>
              <a:t> ;</a:t>
            </a:r>
            <a:r>
              <a:rPr lang="it-IT" i="1" dirty="0" smtClean="0">
                <a:solidFill>
                  <a:srgbClr val="FF0000"/>
                </a:solidFill>
              </a:rPr>
              <a:t>    </a:t>
            </a:r>
            <a:r>
              <a:rPr lang="el-GR" dirty="0" smtClean="0"/>
              <a:t> </a:t>
            </a:r>
            <a:endParaRPr lang="en-GB" dirty="0" smtClean="0"/>
          </a:p>
          <a:p>
            <a:r>
              <a:rPr lang="el-GR" dirty="0" smtClean="0"/>
              <a:t>β</a:t>
            </a:r>
            <a:r>
              <a:rPr lang="en-GB" baseline="-25000" dirty="0" smtClean="0"/>
              <a:t>y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0.00041</a:t>
            </a:r>
            <a:r>
              <a:rPr lang="en-GB" dirty="0" smtClean="0"/>
              <a:t>;</a:t>
            </a:r>
            <a:r>
              <a:rPr lang="it-IT" i="1" dirty="0" smtClean="0">
                <a:solidFill>
                  <a:srgbClr val="FF0000"/>
                </a:solidFill>
              </a:rPr>
              <a:t>          </a:t>
            </a:r>
            <a:r>
              <a:rPr lang="en-GB" dirty="0" err="1" smtClean="0"/>
              <a:t>Dx</a:t>
            </a:r>
            <a:r>
              <a:rPr lang="en-GB" dirty="0" smtClean="0"/>
              <a:t>=</a:t>
            </a:r>
            <a:r>
              <a:rPr lang="it-IT" i="1" dirty="0" smtClean="0">
                <a:solidFill>
                  <a:srgbClr val="FF0000"/>
                </a:solidFill>
              </a:rPr>
              <a:t>-6.25e-05; </a:t>
            </a:r>
          </a:p>
          <a:p>
            <a:r>
              <a:rPr lang="el-GR" dirty="0" smtClean="0"/>
              <a:t>α</a:t>
            </a:r>
            <a:r>
              <a:rPr lang="en-GB" baseline="-25000" dirty="0" smtClean="0"/>
              <a:t>x</a:t>
            </a:r>
            <a:r>
              <a:rPr lang="en-GB" dirty="0" smtClean="0"/>
              <a:t> =O(</a:t>
            </a:r>
            <a:r>
              <a:rPr lang="en-GB" dirty="0" smtClean="0">
                <a:solidFill>
                  <a:srgbClr val="FF0000"/>
                </a:solidFill>
              </a:rPr>
              <a:t>e-09</a:t>
            </a:r>
            <a:r>
              <a:rPr lang="en-GB" dirty="0" smtClean="0"/>
              <a:t>);</a:t>
            </a:r>
          </a:p>
          <a:p>
            <a:r>
              <a:rPr lang="el-GR" dirty="0" smtClean="0"/>
              <a:t>α</a:t>
            </a:r>
            <a:r>
              <a:rPr lang="en-GB" baseline="-25000" dirty="0"/>
              <a:t>y</a:t>
            </a:r>
            <a:r>
              <a:rPr lang="en-GB" dirty="0" smtClean="0"/>
              <a:t> =O(</a:t>
            </a:r>
            <a:r>
              <a:rPr lang="en-GB" dirty="0" smtClean="0">
                <a:solidFill>
                  <a:srgbClr val="FF0000"/>
                </a:solidFill>
              </a:rPr>
              <a:t>e-09</a:t>
            </a:r>
            <a:r>
              <a:rPr lang="en-GB" dirty="0" smtClean="0"/>
              <a:t>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291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v.450LD0_205D1B –new optics</a:t>
            </a:r>
            <a:br>
              <a:rPr lang="en-GB" dirty="0" smtClean="0">
                <a:solidFill>
                  <a:srgbClr val="0070C0"/>
                </a:solidFill>
              </a:rPr>
            </a:b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B473D-1580-4421-845E-A96392150B13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1180739"/>
            <a:ext cx="4248472" cy="1384165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QDO, Qf1, QD2A,Qf3, </a:t>
            </a: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QD6</a:t>
            </a: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,Qf5,QD4, QD2B + matching quads to rematch to new Twiss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QDO, Qf1, QD2A,Qf3, </a:t>
            </a:r>
            <a:r>
              <a:rPr kumimoji="0" lang="en-GB" sz="3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QD6</a:t>
            </a:r>
            <a:r>
              <a:rPr kumimoji="0" lang="en-GB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,Qf5,QD4, QD2B + sextupoles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8655" y="1026602"/>
            <a:ext cx="2667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GB" baseline="-25000" dirty="0" smtClean="0"/>
              <a:t>x</a:t>
            </a:r>
            <a:r>
              <a:rPr lang="en-GB" dirty="0" smtClean="0"/>
              <a:t> =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smtClean="0"/>
              <a:t>0.01300000001</a:t>
            </a:r>
            <a:r>
              <a:rPr lang="en-GB" dirty="0" smtClean="0"/>
              <a:t> ;</a:t>
            </a:r>
            <a:r>
              <a:rPr lang="it-IT" i="1" dirty="0" smtClean="0">
                <a:solidFill>
                  <a:srgbClr val="FF0000"/>
                </a:solidFill>
              </a:rPr>
              <a:t>    </a:t>
            </a:r>
            <a:r>
              <a:rPr lang="el-GR" dirty="0" smtClean="0"/>
              <a:t> </a:t>
            </a:r>
            <a:endParaRPr lang="en-GB" dirty="0" smtClean="0"/>
          </a:p>
          <a:p>
            <a:r>
              <a:rPr lang="el-GR" dirty="0" smtClean="0"/>
              <a:t>β</a:t>
            </a:r>
            <a:r>
              <a:rPr lang="en-GB" baseline="-25000" dirty="0" smtClean="0"/>
              <a:t>y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0.000410000219;</a:t>
            </a:r>
            <a:r>
              <a:rPr lang="it-IT" i="1" dirty="0" smtClean="0">
                <a:solidFill>
                  <a:srgbClr val="FF0000"/>
                </a:solidFill>
              </a:rPr>
              <a:t>  </a:t>
            </a:r>
          </a:p>
          <a:p>
            <a:r>
              <a:rPr lang="el-GR" dirty="0" smtClean="0"/>
              <a:t>α</a:t>
            </a:r>
            <a:r>
              <a:rPr lang="en-GB" baseline="-25000" dirty="0" smtClean="0"/>
              <a:t>x</a:t>
            </a:r>
            <a:r>
              <a:rPr lang="en-GB" dirty="0" smtClean="0"/>
              <a:t> = O(e-010); </a:t>
            </a:r>
            <a:r>
              <a:rPr lang="el-GR" dirty="0" smtClean="0"/>
              <a:t>α</a:t>
            </a:r>
            <a:r>
              <a:rPr lang="en-GB" baseline="-25000" dirty="0"/>
              <a:t>y</a:t>
            </a:r>
            <a:r>
              <a:rPr lang="en-GB" dirty="0" smtClean="0"/>
              <a:t> =O(e-9)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GB" dirty="0" err="1" smtClean="0"/>
              <a:t>D</a:t>
            </a:r>
            <a:r>
              <a:rPr lang="en-GB" baseline="-25000" dirty="0" err="1" smtClean="0"/>
              <a:t>x</a:t>
            </a:r>
            <a:r>
              <a:rPr lang="en-GB" dirty="0" smtClean="0"/>
              <a:t> =O(e-6);0</a:t>
            </a:r>
            <a:r>
              <a:rPr lang="it-IT" i="1" dirty="0" smtClean="0">
                <a:solidFill>
                  <a:srgbClr val="FF0000"/>
                </a:solidFill>
              </a:rPr>
              <a:t>      </a:t>
            </a:r>
            <a:endParaRPr lang="en-GB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107768" y="2222755"/>
            <a:ext cx="1800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Corresponding beam sizes: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=7.29e-07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=7.66e-09</a:t>
            </a:r>
          </a:p>
          <a:p>
            <a:endParaRPr lang="en-GB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=7.41e-07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=7.78e-09</a:t>
            </a:r>
          </a:p>
          <a:p>
            <a:endParaRPr lang="en-GB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=7.521e-0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=8.01e-09  .</a:t>
            </a:r>
          </a:p>
          <a:p>
            <a:endParaRPr lang="en-GB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=7.67e-07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=8.72e-09 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=7.54e-07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=8.52e-09 </a:t>
            </a:r>
          </a:p>
          <a:p>
            <a:endParaRPr lang="en-GB" dirty="0">
              <a:latin typeface="Symbol" pitchFamily="18" charset="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18" y="2524357"/>
            <a:ext cx="5157699" cy="3828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95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v.450LD0_2055D1B-new optics</a:t>
            </a:r>
            <a:endParaRPr lang="en-GB" dirty="0">
              <a:solidFill>
                <a:srgbClr val="0070C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735640"/>
              </p:ext>
            </p:extLst>
          </p:nvPr>
        </p:nvGraphicFramePr>
        <p:xfrm>
          <a:off x="539552" y="1324511"/>
          <a:ext cx="568863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F7CD-1C93-41F0-8B6C-7428577269EF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660232" y="1412776"/>
            <a:ext cx="1800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Corresponding beam sizes: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=7.29e-07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=7.66e-09</a:t>
            </a:r>
          </a:p>
          <a:p>
            <a:endParaRPr lang="en-GB" baseline="-25000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=7.41e-07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=7.78e-09</a:t>
            </a:r>
          </a:p>
          <a:p>
            <a:endParaRPr lang="en-GB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=7.521e-0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=8.01e-09  .</a:t>
            </a:r>
          </a:p>
          <a:p>
            <a:endParaRPr lang="en-GB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=7.67e-07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=8.72e-09 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=7.54e-07</a:t>
            </a:r>
          </a:p>
          <a:p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`</a:t>
            </a:r>
            <a:r>
              <a:rPr lang="en-GB" dirty="0" smtClean="0">
                <a:latin typeface="Symbol" pitchFamily="18" charset="2"/>
              </a:rPr>
              <a:t>s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GB" baseline="-25000" dirty="0" smtClean="0">
                <a:latin typeface="Arial" pitchFamily="34" charset="0"/>
                <a:cs typeface="Arial" pitchFamily="34" charset="0"/>
              </a:rPr>
              <a:t> =8.52e-09 </a:t>
            </a:r>
          </a:p>
          <a:p>
            <a:endParaRPr lang="en-GB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9458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500 </a:t>
            </a:r>
            <a:r>
              <a:rPr lang="en-GB" dirty="0" err="1">
                <a:solidFill>
                  <a:srgbClr val="0070C0"/>
                </a:solidFill>
              </a:rPr>
              <a:t>GeV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CoM</a:t>
            </a:r>
            <a:r>
              <a:rPr lang="en-GB" dirty="0">
                <a:solidFill>
                  <a:srgbClr val="0070C0"/>
                </a:solidFill>
              </a:rPr>
              <a:t>  final </a:t>
            </a:r>
            <a:r>
              <a:rPr lang="en-GB" dirty="0" smtClean="0">
                <a:solidFill>
                  <a:srgbClr val="0070C0"/>
                </a:solidFill>
              </a:rPr>
              <a:t>doublet (orig.)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952E-89B2-4BC8-A466-1A6DB2D31D47}" type="datetime4">
              <a:rPr lang="en-GB" smtClean="0"/>
              <a:t>28 June 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23484"/>
            <a:ext cx="2895600" cy="365125"/>
          </a:xfrm>
        </p:spPr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</a:rPr>
              <a:t>LCWS2012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B5EB-EF8D-4C75-AD4D-3CDD2306620D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484784"/>
            <a:ext cx="752475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70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1043</Words>
  <Application>Microsoft Office PowerPoint</Application>
  <PresentationFormat>On-screen Show (4:3)</PresentationFormat>
  <Paragraphs>360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The ILC BDC Final Focus: 250 GeV option(s). </vt:lpstr>
      <vt:lpstr>ILC BDS lattice status and changes </vt:lpstr>
      <vt:lpstr>The ILC  new set of IP parameters)</vt:lpstr>
      <vt:lpstr> Low energy (125 GeV)  beam option.</vt:lpstr>
      <vt:lpstr>v.351LD0_135D1B (old version)</vt:lpstr>
      <vt:lpstr>v.351LD0_135D1B ( new IP parameters)</vt:lpstr>
      <vt:lpstr>v.450LD0_205D1B –new optics </vt:lpstr>
      <vt:lpstr>v.450LD0_2055D1B-new optics</vt:lpstr>
      <vt:lpstr>500 GeV CoM  final doublet (orig.)</vt:lpstr>
      <vt:lpstr>250 Gev CoM Half of FD is off</vt:lpstr>
      <vt:lpstr>v.351LD0_135D1B (Half-quads)</vt:lpstr>
      <vt:lpstr>v.351LD0_135D1B-new optics  ( Half   FD Quads)</vt:lpstr>
      <vt:lpstr> Decimation of dipoles </vt:lpstr>
      <vt:lpstr>v.351LD0_135D1B-new optics  ( Half   FD Quads+ decimated dipoles )-1 </vt:lpstr>
      <vt:lpstr>Conclusions</vt:lpstr>
    </vt:vector>
  </TitlesOfParts>
  <Company>Department of Physics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ILC-BDS </dc:title>
  <dc:creator>Larisa Malysheva</dc:creator>
  <cp:lastModifiedBy>Larisa Malysheva</cp:lastModifiedBy>
  <cp:revision>60</cp:revision>
  <dcterms:created xsi:type="dcterms:W3CDTF">2012-07-17T10:11:40Z</dcterms:created>
  <dcterms:modified xsi:type="dcterms:W3CDTF">2013-06-28T11:43:56Z</dcterms:modified>
</cp:coreProperties>
</file>